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italic.fntdata"/><Relationship Id="rId6" Type="http://schemas.openxmlformats.org/officeDocument/2006/relationships/slide" Target="slides/slide1.xml"/><Relationship Id="rId18"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9c4f2da398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9c4f2da398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9c4f2da398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9c4f2da398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9c4f2da398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9c4f2da398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9c4f2da39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9c4f2da39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9c4f2da39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9c4f2da39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9c4f2da398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9c4f2da398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9c4f2da398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9c4f2da398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9c4f2da398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9c4f2da398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9c4f2da398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9c4f2da398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9c4f2da398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9c4f2da398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cloud.google.com/tpu/docs/inception-v3-advanced" TargetMode="External"/><Relationship Id="rId4" Type="http://schemas.openxmlformats.org/officeDocument/2006/relationships/hyperlink" Target="https://arxiv.org/pdf/1610.02357.pdf" TargetMode="External"/><Relationship Id="rId5" Type="http://schemas.openxmlformats.org/officeDocument/2006/relationships/hyperlink" Target="https://keras.io/api/applications/xception/"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s://www.kaggle.com/puneet6060/intel-image-classification" TargetMode="Externa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arxiv.org/search/cs?searchtype=author&amp;query=Chollet%2C+F" TargetMode="External"/><Relationship Id="rId4" Type="http://schemas.openxmlformats.org/officeDocument/2006/relationships/hyperlink" Target="https://arxiv.org/abs/1610.02357"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416125"/>
            <a:ext cx="3808500" cy="424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100"/>
              <a:t>Intel Image Classification Using Xception model, Transfer Learning and Fine Tuning</a:t>
            </a:r>
            <a:endParaRPr sz="4100"/>
          </a:p>
        </p:txBody>
      </p:sp>
      <p:sp>
        <p:nvSpPr>
          <p:cNvPr id="68" name="Google Shape;68;p13"/>
          <p:cNvSpPr txBox="1"/>
          <p:nvPr>
            <p:ph idx="1" type="subTitle"/>
          </p:nvPr>
        </p:nvSpPr>
        <p:spPr>
          <a:xfrm>
            <a:off x="5033475" y="4656325"/>
            <a:ext cx="2108400" cy="43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Nitin Kumar</a:t>
            </a:r>
            <a:endParaRPr/>
          </a:p>
        </p:txBody>
      </p:sp>
      <p:pic>
        <p:nvPicPr>
          <p:cNvPr id="69" name="Google Shape;69;p13"/>
          <p:cNvPicPr preferRelativeResize="0"/>
          <p:nvPr/>
        </p:nvPicPr>
        <p:blipFill>
          <a:blip r:embed="rId3">
            <a:alphaModFix/>
          </a:blip>
          <a:stretch>
            <a:fillRect/>
          </a:stretch>
        </p:blipFill>
        <p:spPr>
          <a:xfrm>
            <a:off x="4345800" y="416125"/>
            <a:ext cx="4050625" cy="2695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Training Graph </a:t>
            </a:r>
            <a:endParaRPr/>
          </a:p>
        </p:txBody>
      </p:sp>
      <p:pic>
        <p:nvPicPr>
          <p:cNvPr id="127" name="Google Shape;127;p22"/>
          <p:cNvPicPr preferRelativeResize="0"/>
          <p:nvPr/>
        </p:nvPicPr>
        <p:blipFill>
          <a:blip r:embed="rId3">
            <a:alphaModFix/>
          </a:blip>
          <a:stretch>
            <a:fillRect/>
          </a:stretch>
        </p:blipFill>
        <p:spPr>
          <a:xfrm>
            <a:off x="4441525" y="1960875"/>
            <a:ext cx="4572000" cy="2914650"/>
          </a:xfrm>
          <a:prstGeom prst="rect">
            <a:avLst/>
          </a:prstGeom>
          <a:noFill/>
          <a:ln>
            <a:noFill/>
          </a:ln>
        </p:spPr>
      </p:pic>
      <p:pic>
        <p:nvPicPr>
          <p:cNvPr id="128" name="Google Shape;128;p22"/>
          <p:cNvPicPr preferRelativeResize="0"/>
          <p:nvPr/>
        </p:nvPicPr>
        <p:blipFill>
          <a:blip r:embed="rId4">
            <a:alphaModFix/>
          </a:blip>
          <a:stretch>
            <a:fillRect/>
          </a:stretch>
        </p:blipFill>
        <p:spPr>
          <a:xfrm>
            <a:off x="230075" y="1960875"/>
            <a:ext cx="4136725" cy="2914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134" name="Google Shape;134;p23"/>
          <p:cNvSpPr txBox="1"/>
          <p:nvPr>
            <p:ph idx="1" type="body"/>
          </p:nvPr>
        </p:nvSpPr>
        <p:spPr>
          <a:xfrm>
            <a:off x="471900" y="1919075"/>
            <a:ext cx="8222100" cy="1524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u="sng">
                <a:solidFill>
                  <a:schemeClr val="hlink"/>
                </a:solidFill>
                <a:hlinkClick r:id="rId3"/>
              </a:rPr>
              <a:t>https://cloud.google.com/tpu/docs/inception-v3-advanced</a:t>
            </a:r>
            <a:endParaRPr>
              <a:solidFill>
                <a:srgbClr val="000000"/>
              </a:solidFill>
            </a:endParaRPr>
          </a:p>
          <a:p>
            <a:pPr indent="-342900" lvl="0" marL="457200" rtl="0" algn="l">
              <a:spcBef>
                <a:spcPts val="0"/>
              </a:spcBef>
              <a:spcAft>
                <a:spcPts val="0"/>
              </a:spcAft>
              <a:buClr>
                <a:srgbClr val="000000"/>
              </a:buClr>
              <a:buSzPts val="1800"/>
              <a:buChar char="●"/>
            </a:pPr>
            <a:r>
              <a:rPr lang="en" u="sng">
                <a:solidFill>
                  <a:schemeClr val="hlink"/>
                </a:solidFill>
                <a:hlinkClick r:id="rId4"/>
              </a:rPr>
              <a:t>https://arxiv.org/pdf/1610.02357.pdf</a:t>
            </a:r>
            <a:endParaRPr>
              <a:solidFill>
                <a:srgbClr val="000000"/>
              </a:solidFill>
            </a:endParaRPr>
          </a:p>
          <a:p>
            <a:pPr indent="-342900" lvl="0" marL="457200" rtl="0" algn="l">
              <a:spcBef>
                <a:spcPts val="0"/>
              </a:spcBef>
              <a:spcAft>
                <a:spcPts val="0"/>
              </a:spcAft>
              <a:buClr>
                <a:srgbClr val="000000"/>
              </a:buClr>
              <a:buSzPts val="1800"/>
              <a:buChar char="●"/>
            </a:pPr>
            <a:r>
              <a:rPr lang="en" u="sng">
                <a:solidFill>
                  <a:schemeClr val="hlink"/>
                </a:solidFill>
                <a:hlinkClick r:id="rId5"/>
              </a:rPr>
              <a:t>https://keras.io/api/applications/xception/</a:t>
            </a:r>
            <a:endParaRPr>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4"/>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Problem Statement</a:t>
            </a:r>
            <a:endParaRPr/>
          </a:p>
        </p:txBody>
      </p:sp>
      <p:sp>
        <p:nvSpPr>
          <p:cNvPr id="75" name="Google Shape;75;p14"/>
          <p:cNvSpPr txBox="1"/>
          <p:nvPr>
            <p:ph idx="4294967295" type="body"/>
          </p:nvPr>
        </p:nvSpPr>
        <p:spPr>
          <a:xfrm>
            <a:off x="316550" y="905625"/>
            <a:ext cx="4400100" cy="37806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The aim here is to create an image classification model to classify images into 6 classes</a:t>
            </a:r>
            <a:r>
              <a:rPr i="1" lang="en" u="sng">
                <a:solidFill>
                  <a:srgbClr val="000000"/>
                </a:solidFill>
              </a:rPr>
              <a:t> Building, Sea, Mountain, Glacier, Street</a:t>
            </a:r>
            <a:r>
              <a:rPr lang="en">
                <a:solidFill>
                  <a:srgbClr val="000000"/>
                </a:solidFill>
              </a:rPr>
              <a:t> and </a:t>
            </a:r>
            <a:r>
              <a:rPr i="1" lang="en" u="sng">
                <a:solidFill>
                  <a:srgbClr val="000000"/>
                </a:solidFill>
              </a:rPr>
              <a:t>Forest</a:t>
            </a:r>
            <a:r>
              <a:rPr lang="en">
                <a:solidFill>
                  <a:srgbClr val="000000"/>
                </a:solidFill>
              </a:rPr>
              <a:t>.</a:t>
            </a:r>
            <a:endParaRPr>
              <a:solidFill>
                <a:srgbClr val="000000"/>
              </a:solidFill>
            </a:endParaRPr>
          </a:p>
          <a:p>
            <a:pPr indent="-342900" lvl="0" marL="457200" rtl="0" algn="l">
              <a:spcBef>
                <a:spcPts val="1000"/>
              </a:spcBef>
              <a:spcAft>
                <a:spcPts val="0"/>
              </a:spcAft>
              <a:buClr>
                <a:srgbClr val="000000"/>
              </a:buClr>
              <a:buSzPts val="1800"/>
              <a:buChar char="●"/>
            </a:pPr>
            <a:r>
              <a:rPr lang="en">
                <a:solidFill>
                  <a:srgbClr val="000000"/>
                </a:solidFill>
              </a:rPr>
              <a:t>There are 13594 images for training and 3000 images are validation.</a:t>
            </a:r>
            <a:endParaRPr>
              <a:solidFill>
                <a:srgbClr val="000000"/>
              </a:solidFill>
            </a:endParaRPr>
          </a:p>
          <a:p>
            <a:pPr indent="-342900" lvl="0" marL="457200" rtl="0" algn="l">
              <a:spcBef>
                <a:spcPts val="1000"/>
              </a:spcBef>
              <a:spcAft>
                <a:spcPts val="0"/>
              </a:spcAft>
              <a:buClr>
                <a:srgbClr val="000000"/>
              </a:buClr>
              <a:buSzPts val="1800"/>
              <a:buChar char="●"/>
            </a:pPr>
            <a:r>
              <a:rPr lang="en">
                <a:solidFill>
                  <a:srgbClr val="000000"/>
                </a:solidFill>
              </a:rPr>
              <a:t>The images are of dimension 150 X 150 X 3</a:t>
            </a:r>
            <a:endParaRPr>
              <a:solidFill>
                <a:srgbClr val="000000"/>
              </a:solidFill>
            </a:endParaRPr>
          </a:p>
          <a:p>
            <a:pPr indent="-342900" lvl="0" marL="457200" rtl="0" algn="l">
              <a:spcBef>
                <a:spcPts val="1000"/>
              </a:spcBef>
              <a:spcAft>
                <a:spcPts val="1000"/>
              </a:spcAft>
              <a:buClr>
                <a:srgbClr val="000000"/>
              </a:buClr>
              <a:buSzPts val="1800"/>
              <a:buChar char="●"/>
            </a:pPr>
            <a:r>
              <a:rPr lang="en" u="sng">
                <a:solidFill>
                  <a:schemeClr val="hlink"/>
                </a:solidFill>
                <a:hlinkClick r:id="rId3"/>
              </a:rPr>
              <a:t>https://www.kaggle.com/puneet6060/intel-image-classification</a:t>
            </a:r>
            <a:endParaRPr>
              <a:solidFill>
                <a:srgbClr val="000000"/>
              </a:solidFill>
            </a:endParaRPr>
          </a:p>
        </p:txBody>
      </p:sp>
      <p:pic>
        <p:nvPicPr>
          <p:cNvPr id="76" name="Google Shape;76;p14"/>
          <p:cNvPicPr preferRelativeResize="0"/>
          <p:nvPr/>
        </p:nvPicPr>
        <p:blipFill>
          <a:blip r:embed="rId4">
            <a:alphaModFix/>
          </a:blip>
          <a:stretch>
            <a:fillRect/>
          </a:stretch>
        </p:blipFill>
        <p:spPr>
          <a:xfrm>
            <a:off x="4756875" y="974678"/>
            <a:ext cx="4013526" cy="40134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Approach </a:t>
            </a:r>
            <a:endParaRPr/>
          </a:p>
        </p:txBody>
      </p:sp>
      <p:sp>
        <p:nvSpPr>
          <p:cNvPr id="82" name="Google Shape;82;p15"/>
          <p:cNvSpPr txBox="1"/>
          <p:nvPr>
            <p:ph idx="1" type="body"/>
          </p:nvPr>
        </p:nvSpPr>
        <p:spPr>
          <a:xfrm>
            <a:off x="471900" y="1919075"/>
            <a:ext cx="8222100" cy="2991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E101A"/>
              </a:buClr>
              <a:buSzPts val="1800"/>
              <a:buChar char="●"/>
            </a:pPr>
            <a:r>
              <a:rPr lang="en">
                <a:solidFill>
                  <a:srgbClr val="0E101A"/>
                </a:solidFill>
              </a:rPr>
              <a:t>For this Categorical problem statement, I am going to use </a:t>
            </a:r>
            <a:r>
              <a:rPr b="1" lang="en">
                <a:solidFill>
                  <a:srgbClr val="0E101A"/>
                </a:solidFill>
              </a:rPr>
              <a:t>Xceotuib</a:t>
            </a:r>
            <a:r>
              <a:rPr lang="en">
                <a:solidFill>
                  <a:srgbClr val="0E101A"/>
                </a:solidFill>
              </a:rPr>
              <a:t> model using imagenet weights.</a:t>
            </a:r>
            <a:endParaRPr>
              <a:solidFill>
                <a:srgbClr val="0E101A"/>
              </a:solidFill>
            </a:endParaRPr>
          </a:p>
          <a:p>
            <a:pPr indent="-342900" lvl="0" marL="457200" rtl="0" algn="l">
              <a:spcBef>
                <a:spcPts val="1000"/>
              </a:spcBef>
              <a:spcAft>
                <a:spcPts val="0"/>
              </a:spcAft>
              <a:buClr>
                <a:srgbClr val="0E101A"/>
              </a:buClr>
              <a:buSzPts val="1800"/>
              <a:buChar char="●"/>
            </a:pPr>
            <a:r>
              <a:rPr lang="en">
                <a:solidFill>
                  <a:srgbClr val="0E101A"/>
                </a:solidFill>
              </a:rPr>
              <a:t>Image Augmentation will be applied to training images.</a:t>
            </a:r>
            <a:endParaRPr>
              <a:solidFill>
                <a:srgbClr val="0E101A"/>
              </a:solidFill>
            </a:endParaRPr>
          </a:p>
          <a:p>
            <a:pPr indent="-342900" lvl="0" marL="457200" rtl="0" algn="l">
              <a:spcBef>
                <a:spcPts val="1000"/>
              </a:spcBef>
              <a:spcAft>
                <a:spcPts val="0"/>
              </a:spcAft>
              <a:buClr>
                <a:srgbClr val="0E101A"/>
              </a:buClr>
              <a:buSzPts val="1800"/>
              <a:buChar char="●"/>
            </a:pPr>
            <a:r>
              <a:rPr lang="en">
                <a:solidFill>
                  <a:srgbClr val="0E101A"/>
                </a:solidFill>
              </a:rPr>
              <a:t>To achieve low validation-loss and high categorical_accuracy a two-step training program will be implemented.</a:t>
            </a:r>
            <a:endParaRPr>
              <a:solidFill>
                <a:srgbClr val="0E101A"/>
              </a:solidFill>
            </a:endParaRPr>
          </a:p>
          <a:p>
            <a:pPr indent="-342900" lvl="0" marL="457200" rtl="0" algn="l">
              <a:spcBef>
                <a:spcPts val="1000"/>
              </a:spcBef>
              <a:spcAft>
                <a:spcPts val="0"/>
              </a:spcAft>
              <a:buClr>
                <a:srgbClr val="0E101A"/>
              </a:buClr>
              <a:buSzPts val="1800"/>
              <a:buChar char="●"/>
            </a:pPr>
            <a:r>
              <a:rPr lang="en">
                <a:solidFill>
                  <a:srgbClr val="0E101A"/>
                </a:solidFill>
              </a:rPr>
              <a:t>I am going to use TensorFlow - Keras API for model training.</a:t>
            </a:r>
            <a:endParaRPr>
              <a:solidFill>
                <a:srgbClr val="0E101A"/>
              </a:solidFill>
            </a:endParaRPr>
          </a:p>
          <a:p>
            <a:pPr indent="-342900" lvl="0" marL="457200" rtl="0" algn="l">
              <a:spcBef>
                <a:spcPts val="1000"/>
              </a:spcBef>
              <a:spcAft>
                <a:spcPts val="1000"/>
              </a:spcAft>
              <a:buClr>
                <a:srgbClr val="0E101A"/>
              </a:buClr>
              <a:buSzPts val="1800"/>
              <a:buChar char="●"/>
            </a:pPr>
            <a:r>
              <a:rPr lang="en">
                <a:solidFill>
                  <a:srgbClr val="0E101A"/>
                </a:solidFill>
              </a:rPr>
              <a:t>For this project, I am going to use </a:t>
            </a:r>
            <a:r>
              <a:rPr lang="en" u="sng">
                <a:solidFill>
                  <a:srgbClr val="0E101A"/>
                </a:solidFill>
              </a:rPr>
              <a:t>Google Collab</a:t>
            </a:r>
            <a:r>
              <a:rPr lang="en">
                <a:solidFill>
                  <a:srgbClr val="0E101A"/>
                </a:solidFill>
              </a:rPr>
              <a:t> environment. </a:t>
            </a: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Xception - Model</a:t>
            </a:r>
            <a:endParaRPr/>
          </a:p>
        </p:txBody>
      </p:sp>
      <p:sp>
        <p:nvSpPr>
          <p:cNvPr id="88" name="Google Shape;88;p1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17500" lvl="0" marL="457200" rtl="0" algn="just">
              <a:spcBef>
                <a:spcPts val="0"/>
              </a:spcBef>
              <a:spcAft>
                <a:spcPts val="0"/>
              </a:spcAft>
              <a:buClr>
                <a:srgbClr val="202124"/>
              </a:buClr>
              <a:buSzPts val="1400"/>
              <a:buChar char="●"/>
            </a:pPr>
            <a:r>
              <a:rPr lang="en" sz="1400">
                <a:solidFill>
                  <a:srgbClr val="202124"/>
                </a:solidFill>
              </a:rPr>
              <a:t>Xception has the same number of parameters as InceptionV3, but the increase in performance is not due to smart efficient use of the model parameters.</a:t>
            </a:r>
            <a:endParaRPr sz="1400">
              <a:solidFill>
                <a:srgbClr val="202124"/>
              </a:solidFill>
            </a:endParaRPr>
          </a:p>
          <a:p>
            <a:pPr indent="-317500" lvl="0" marL="457200" rtl="0" algn="just">
              <a:spcBef>
                <a:spcPts val="1000"/>
              </a:spcBef>
              <a:spcAft>
                <a:spcPts val="0"/>
              </a:spcAft>
              <a:buClr>
                <a:srgbClr val="202124"/>
              </a:buClr>
              <a:buSzPts val="1400"/>
              <a:buChar char="●"/>
            </a:pPr>
            <a:r>
              <a:rPr lang="en" sz="1400">
                <a:solidFill>
                  <a:srgbClr val="202124"/>
                </a:solidFill>
              </a:rPr>
              <a:t>Xception Original paper by</a:t>
            </a:r>
            <a:r>
              <a:rPr lang="en" sz="1400">
                <a:solidFill>
                  <a:srgbClr val="000000"/>
                </a:solidFill>
              </a:rPr>
              <a:t> </a:t>
            </a:r>
            <a:r>
              <a:rPr lang="en" sz="1400">
                <a:solidFill>
                  <a:srgbClr val="000000"/>
                </a:solidFill>
                <a:highlight>
                  <a:srgbClr val="FFFFFF"/>
                </a:highlight>
                <a:uFill>
                  <a:noFill/>
                </a:uFill>
                <a:hlinkClick r:id="rId3">
                  <a:extLst>
                    <a:ext uri="{A12FA001-AC4F-418D-AE19-62706E023703}">
                      <ahyp:hlinkClr val="tx"/>
                    </a:ext>
                  </a:extLst>
                </a:hlinkClick>
              </a:rPr>
              <a:t>François Chollet</a:t>
            </a:r>
            <a:endParaRPr sz="1400">
              <a:solidFill>
                <a:srgbClr val="000000"/>
              </a:solidFill>
            </a:endParaRPr>
          </a:p>
          <a:p>
            <a:pPr indent="-317500" lvl="1" marL="914400" rtl="0" algn="just">
              <a:spcBef>
                <a:spcPts val="1000"/>
              </a:spcBef>
              <a:spcAft>
                <a:spcPts val="0"/>
              </a:spcAft>
              <a:buClr>
                <a:srgbClr val="202124"/>
              </a:buClr>
              <a:buSzPts val="1400"/>
              <a:buChar char="○"/>
            </a:pPr>
            <a:r>
              <a:rPr lang="en" u="sng">
                <a:solidFill>
                  <a:schemeClr val="hlink"/>
                </a:solidFill>
                <a:hlinkClick r:id="rId4"/>
              </a:rPr>
              <a:t>https://arxiv.org/abs/1610.02357</a:t>
            </a:r>
            <a:endParaRPr>
              <a:solidFill>
                <a:srgbClr val="202124"/>
              </a:solidFill>
            </a:endParaRPr>
          </a:p>
          <a:p>
            <a:pPr indent="-317500" lvl="0" marL="457200" rtl="0" algn="just">
              <a:spcBef>
                <a:spcPts val="1000"/>
              </a:spcBef>
              <a:spcAft>
                <a:spcPts val="1000"/>
              </a:spcAft>
              <a:buClr>
                <a:srgbClr val="202124"/>
              </a:buClr>
              <a:buSzPts val="1400"/>
              <a:buChar char="●"/>
            </a:pPr>
            <a:r>
              <a:rPr lang="en" sz="1400">
                <a:solidFill>
                  <a:srgbClr val="202124"/>
                </a:solidFill>
              </a:rPr>
              <a:t>The model itself is made up of symmetric and asymmetric building blocks, including convolutions, average pooling, max pooling, concats, dropouts, and fully connected layers. Batchnorm is used extensively throughout the model and applied to activation inputs. Loss is computed via Softmax.</a:t>
            </a:r>
            <a:endParaRPr sz="1400">
              <a:solidFill>
                <a:srgbClr val="202124"/>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Xception </a:t>
            </a:r>
            <a:r>
              <a:rPr lang="en"/>
              <a:t>Architecture</a:t>
            </a:r>
            <a:r>
              <a:rPr lang="en"/>
              <a:t> </a:t>
            </a:r>
            <a:endParaRPr/>
          </a:p>
        </p:txBody>
      </p:sp>
      <p:pic>
        <p:nvPicPr>
          <p:cNvPr id="94" name="Google Shape;94;p17"/>
          <p:cNvPicPr preferRelativeResize="0"/>
          <p:nvPr/>
        </p:nvPicPr>
        <p:blipFill>
          <a:blip r:embed="rId3">
            <a:alphaModFix/>
          </a:blip>
          <a:stretch>
            <a:fillRect/>
          </a:stretch>
        </p:blipFill>
        <p:spPr>
          <a:xfrm>
            <a:off x="1455325" y="762825"/>
            <a:ext cx="6112444" cy="4219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Customized Functional Model</a:t>
            </a:r>
            <a:endParaRPr/>
          </a:p>
        </p:txBody>
      </p:sp>
      <p:pic>
        <p:nvPicPr>
          <p:cNvPr id="100" name="Google Shape;100;p18"/>
          <p:cNvPicPr preferRelativeResize="0"/>
          <p:nvPr/>
        </p:nvPicPr>
        <p:blipFill>
          <a:blip r:embed="rId3">
            <a:alphaModFix/>
          </a:blip>
          <a:stretch>
            <a:fillRect/>
          </a:stretch>
        </p:blipFill>
        <p:spPr>
          <a:xfrm>
            <a:off x="1666875" y="771450"/>
            <a:ext cx="5810250" cy="3981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Image Processing and Augmentation</a:t>
            </a:r>
            <a:endParaRPr/>
          </a:p>
        </p:txBody>
      </p:sp>
      <p:sp>
        <p:nvSpPr>
          <p:cNvPr id="106" name="Google Shape;106;p19"/>
          <p:cNvSpPr txBox="1"/>
          <p:nvPr/>
        </p:nvSpPr>
        <p:spPr>
          <a:xfrm>
            <a:off x="461100" y="909350"/>
            <a:ext cx="4186800" cy="2413200"/>
          </a:xfrm>
          <a:prstGeom prst="rect">
            <a:avLst/>
          </a:prstGeom>
          <a:noFill/>
          <a:ln>
            <a:noFill/>
          </a:ln>
        </p:spPr>
        <p:txBody>
          <a:bodyPr anchorCtr="0" anchor="t" bIns="91425" lIns="91425" spcFirstLastPara="1" rIns="91425" wrap="square" tIns="91425">
            <a:noAutofit/>
          </a:bodyPr>
          <a:lstStyle/>
          <a:p>
            <a:pPr indent="-323850" lvl="0" marL="457200" rtl="0" algn="just">
              <a:lnSpc>
                <a:spcPct val="115000"/>
              </a:lnSpc>
              <a:spcBef>
                <a:spcPts val="0"/>
              </a:spcBef>
              <a:spcAft>
                <a:spcPts val="0"/>
              </a:spcAft>
              <a:buClr>
                <a:srgbClr val="000000"/>
              </a:buClr>
              <a:buSzPts val="1500"/>
              <a:buFont typeface="Roboto"/>
              <a:buChar char="●"/>
            </a:pPr>
            <a:r>
              <a:rPr lang="en" sz="1500">
                <a:latin typeface="Roboto"/>
                <a:ea typeface="Roboto"/>
                <a:cs typeface="Roboto"/>
                <a:sym typeface="Roboto"/>
              </a:rPr>
              <a:t>For training images, various image augmentation techniques are used to generate new images. </a:t>
            </a:r>
            <a:endParaRPr sz="1500">
              <a:latin typeface="Roboto"/>
              <a:ea typeface="Roboto"/>
              <a:cs typeface="Roboto"/>
              <a:sym typeface="Roboto"/>
            </a:endParaRPr>
          </a:p>
          <a:p>
            <a:pPr indent="-323850" lvl="0" marL="457200" rtl="0" algn="just">
              <a:lnSpc>
                <a:spcPct val="115000"/>
              </a:lnSpc>
              <a:spcBef>
                <a:spcPts val="1000"/>
              </a:spcBef>
              <a:spcAft>
                <a:spcPts val="0"/>
              </a:spcAft>
              <a:buClr>
                <a:srgbClr val="000000"/>
              </a:buClr>
              <a:buSzPts val="1500"/>
              <a:buFont typeface="Roboto"/>
              <a:buChar char="●"/>
            </a:pPr>
            <a:r>
              <a:rPr lang="en" sz="1500">
                <a:latin typeface="Roboto"/>
                <a:ea typeface="Roboto"/>
                <a:cs typeface="Roboto"/>
                <a:sym typeface="Roboto"/>
              </a:rPr>
              <a:t>Train, Validation and Test images are loaded using Image Data Generator.</a:t>
            </a:r>
            <a:endParaRPr sz="1500">
              <a:latin typeface="Roboto"/>
              <a:ea typeface="Roboto"/>
              <a:cs typeface="Roboto"/>
              <a:sym typeface="Roboto"/>
            </a:endParaRPr>
          </a:p>
          <a:p>
            <a:pPr indent="-323850" lvl="0" marL="457200" rtl="0" algn="just">
              <a:lnSpc>
                <a:spcPct val="115000"/>
              </a:lnSpc>
              <a:spcBef>
                <a:spcPts val="1000"/>
              </a:spcBef>
              <a:spcAft>
                <a:spcPts val="1000"/>
              </a:spcAft>
              <a:buClr>
                <a:srgbClr val="000000"/>
              </a:buClr>
              <a:buSzPts val="1500"/>
              <a:buFont typeface="Roboto"/>
              <a:buChar char="●"/>
            </a:pPr>
            <a:r>
              <a:rPr lang="en" sz="1500">
                <a:latin typeface="Roboto"/>
                <a:ea typeface="Roboto"/>
                <a:cs typeface="Roboto"/>
                <a:sym typeface="Roboto"/>
              </a:rPr>
              <a:t>Images are scaled during model training using keras.layers.Lambda function.</a:t>
            </a:r>
            <a:endParaRPr sz="1500">
              <a:latin typeface="Roboto"/>
              <a:ea typeface="Roboto"/>
              <a:cs typeface="Roboto"/>
              <a:sym typeface="Roboto"/>
            </a:endParaRPr>
          </a:p>
        </p:txBody>
      </p:sp>
      <p:pic>
        <p:nvPicPr>
          <p:cNvPr id="107" name="Google Shape;107;p19"/>
          <p:cNvPicPr preferRelativeResize="0"/>
          <p:nvPr/>
        </p:nvPicPr>
        <p:blipFill>
          <a:blip r:embed="rId3">
            <a:alphaModFix/>
          </a:blip>
          <a:stretch>
            <a:fillRect/>
          </a:stretch>
        </p:blipFill>
        <p:spPr>
          <a:xfrm>
            <a:off x="625075" y="3612850"/>
            <a:ext cx="5619249" cy="847725"/>
          </a:xfrm>
          <a:prstGeom prst="rect">
            <a:avLst/>
          </a:prstGeom>
          <a:noFill/>
          <a:ln>
            <a:noFill/>
          </a:ln>
        </p:spPr>
      </p:pic>
      <p:pic>
        <p:nvPicPr>
          <p:cNvPr id="108" name="Google Shape;108;p19"/>
          <p:cNvPicPr preferRelativeResize="0"/>
          <p:nvPr/>
        </p:nvPicPr>
        <p:blipFill>
          <a:blip r:embed="rId4">
            <a:alphaModFix/>
          </a:blip>
          <a:stretch>
            <a:fillRect/>
          </a:stretch>
        </p:blipFill>
        <p:spPr>
          <a:xfrm>
            <a:off x="5421675" y="909350"/>
            <a:ext cx="3171825" cy="2042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200"/>
              <a:t>Model Compilation, Training and Result - 1</a:t>
            </a:r>
            <a:endParaRPr/>
          </a:p>
        </p:txBody>
      </p:sp>
      <p:sp>
        <p:nvSpPr>
          <p:cNvPr id="114" name="Google Shape;114;p20"/>
          <p:cNvSpPr txBox="1"/>
          <p:nvPr/>
        </p:nvSpPr>
        <p:spPr>
          <a:xfrm>
            <a:off x="98250" y="863000"/>
            <a:ext cx="4368300" cy="40476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0E101A"/>
              </a:buClr>
              <a:buSzPts val="1500"/>
              <a:buFont typeface="Roboto"/>
              <a:buChar char="●"/>
            </a:pPr>
            <a:r>
              <a:rPr lang="en" sz="1500">
                <a:solidFill>
                  <a:srgbClr val="0E101A"/>
                </a:solidFill>
                <a:latin typeface="Roboto"/>
                <a:ea typeface="Roboto"/>
                <a:cs typeface="Roboto"/>
                <a:sym typeface="Roboto"/>
              </a:rPr>
              <a:t>For model compilation, we are going to use </a:t>
            </a:r>
            <a:r>
              <a:rPr i="1" lang="en" sz="1500">
                <a:solidFill>
                  <a:srgbClr val="0E101A"/>
                </a:solidFill>
                <a:latin typeface="Roboto"/>
                <a:ea typeface="Roboto"/>
                <a:cs typeface="Roboto"/>
                <a:sym typeface="Roboto"/>
              </a:rPr>
              <a:t>categorical cross-entropy</a:t>
            </a:r>
            <a:r>
              <a:rPr lang="en" sz="1500">
                <a:solidFill>
                  <a:srgbClr val="0E101A"/>
                </a:solidFill>
                <a:latin typeface="Roboto"/>
                <a:ea typeface="Roboto"/>
                <a:cs typeface="Roboto"/>
                <a:sym typeface="Roboto"/>
              </a:rPr>
              <a:t> as loss,</a:t>
            </a:r>
            <a:r>
              <a:rPr i="1" lang="en" sz="1500">
                <a:solidFill>
                  <a:srgbClr val="0E101A"/>
                </a:solidFill>
                <a:latin typeface="Roboto"/>
                <a:ea typeface="Roboto"/>
                <a:cs typeface="Roboto"/>
                <a:sym typeface="Roboto"/>
              </a:rPr>
              <a:t> Adam</a:t>
            </a:r>
            <a:r>
              <a:rPr lang="en" sz="1500">
                <a:solidFill>
                  <a:srgbClr val="0E101A"/>
                </a:solidFill>
                <a:latin typeface="Roboto"/>
                <a:ea typeface="Roboto"/>
                <a:cs typeface="Roboto"/>
                <a:sym typeface="Roboto"/>
              </a:rPr>
              <a:t> optimizer and </a:t>
            </a:r>
            <a:r>
              <a:rPr i="1" lang="en" sz="1500">
                <a:solidFill>
                  <a:srgbClr val="0E101A"/>
                </a:solidFill>
                <a:latin typeface="Roboto"/>
                <a:ea typeface="Roboto"/>
                <a:cs typeface="Roboto"/>
                <a:sym typeface="Roboto"/>
              </a:rPr>
              <a:t>Categorical Accuracy</a:t>
            </a:r>
            <a:r>
              <a:rPr lang="en" sz="1500">
                <a:solidFill>
                  <a:srgbClr val="0E101A"/>
                </a:solidFill>
                <a:latin typeface="Roboto"/>
                <a:ea typeface="Roboto"/>
                <a:cs typeface="Roboto"/>
                <a:sym typeface="Roboto"/>
              </a:rPr>
              <a:t> as metrics.</a:t>
            </a:r>
            <a:endParaRPr sz="1500">
              <a:solidFill>
                <a:srgbClr val="0E101A"/>
              </a:solidFill>
              <a:latin typeface="Roboto"/>
              <a:ea typeface="Roboto"/>
              <a:cs typeface="Roboto"/>
              <a:sym typeface="Roboto"/>
            </a:endParaRPr>
          </a:p>
          <a:p>
            <a:pPr indent="-323850" lvl="0" marL="457200" rtl="0" algn="l">
              <a:lnSpc>
                <a:spcPct val="115000"/>
              </a:lnSpc>
              <a:spcBef>
                <a:spcPts val="1000"/>
              </a:spcBef>
              <a:spcAft>
                <a:spcPts val="0"/>
              </a:spcAft>
              <a:buClr>
                <a:srgbClr val="0E101A"/>
              </a:buClr>
              <a:buSzPts val="1500"/>
              <a:buFont typeface="Roboto"/>
              <a:buChar char="●"/>
            </a:pPr>
            <a:r>
              <a:rPr lang="en" sz="1500">
                <a:solidFill>
                  <a:srgbClr val="0E101A"/>
                </a:solidFill>
                <a:latin typeface="Roboto"/>
                <a:ea typeface="Roboto"/>
                <a:cs typeface="Roboto"/>
                <a:sym typeface="Roboto"/>
              </a:rPr>
              <a:t>Learning rate is set to default.</a:t>
            </a:r>
            <a:endParaRPr sz="1500">
              <a:solidFill>
                <a:srgbClr val="0E101A"/>
              </a:solidFill>
              <a:latin typeface="Roboto"/>
              <a:ea typeface="Roboto"/>
              <a:cs typeface="Roboto"/>
              <a:sym typeface="Roboto"/>
            </a:endParaRPr>
          </a:p>
          <a:p>
            <a:pPr indent="-323850" lvl="0" marL="457200" rtl="0" algn="l">
              <a:lnSpc>
                <a:spcPct val="115000"/>
              </a:lnSpc>
              <a:spcBef>
                <a:spcPts val="1000"/>
              </a:spcBef>
              <a:spcAft>
                <a:spcPts val="0"/>
              </a:spcAft>
              <a:buClr>
                <a:srgbClr val="0E101A"/>
              </a:buClr>
              <a:buSzPts val="1500"/>
              <a:buFont typeface="Roboto"/>
              <a:buChar char="●"/>
            </a:pPr>
            <a:r>
              <a:rPr lang="en" sz="1500">
                <a:solidFill>
                  <a:srgbClr val="0E101A"/>
                </a:solidFill>
                <a:latin typeface="Roboto"/>
                <a:ea typeface="Roboto"/>
                <a:cs typeface="Roboto"/>
                <a:sym typeface="Roboto"/>
              </a:rPr>
              <a:t>Early stopping call back is used to monitor val_loss with the patience of 10.</a:t>
            </a:r>
            <a:endParaRPr sz="1500">
              <a:solidFill>
                <a:srgbClr val="0E101A"/>
              </a:solidFill>
              <a:latin typeface="Roboto"/>
              <a:ea typeface="Roboto"/>
              <a:cs typeface="Roboto"/>
              <a:sym typeface="Roboto"/>
            </a:endParaRPr>
          </a:p>
          <a:p>
            <a:pPr indent="-323850" lvl="0" marL="457200" rtl="0" algn="l">
              <a:lnSpc>
                <a:spcPct val="115000"/>
              </a:lnSpc>
              <a:spcBef>
                <a:spcPts val="1000"/>
              </a:spcBef>
              <a:spcAft>
                <a:spcPts val="0"/>
              </a:spcAft>
              <a:buClr>
                <a:srgbClr val="0E101A"/>
              </a:buClr>
              <a:buSzPts val="1500"/>
              <a:buFont typeface="Roboto"/>
              <a:buChar char="●"/>
            </a:pPr>
            <a:r>
              <a:rPr lang="en" sz="1500">
                <a:solidFill>
                  <a:srgbClr val="0E101A"/>
                </a:solidFill>
                <a:latin typeface="Roboto"/>
                <a:ea typeface="Roboto"/>
                <a:cs typeface="Roboto"/>
                <a:sym typeface="Roboto"/>
              </a:rPr>
              <a:t>The model is trained for 20 epochs with batch size as 32.</a:t>
            </a:r>
            <a:endParaRPr sz="1500">
              <a:solidFill>
                <a:srgbClr val="0E101A"/>
              </a:solidFill>
              <a:latin typeface="Roboto"/>
              <a:ea typeface="Roboto"/>
              <a:cs typeface="Roboto"/>
              <a:sym typeface="Roboto"/>
            </a:endParaRPr>
          </a:p>
          <a:p>
            <a:pPr indent="-323850" lvl="0" marL="457200" rtl="0" algn="l">
              <a:lnSpc>
                <a:spcPct val="115000"/>
              </a:lnSpc>
              <a:spcBef>
                <a:spcPts val="1000"/>
              </a:spcBef>
              <a:spcAft>
                <a:spcPts val="0"/>
              </a:spcAft>
              <a:buClr>
                <a:srgbClr val="0E101A"/>
              </a:buClr>
              <a:buSzPts val="1500"/>
              <a:buFont typeface="Roboto"/>
              <a:buChar char="●"/>
            </a:pPr>
            <a:r>
              <a:rPr lang="en" sz="1500">
                <a:solidFill>
                  <a:srgbClr val="0E101A"/>
                </a:solidFill>
                <a:latin typeface="Roboto"/>
                <a:ea typeface="Roboto"/>
                <a:cs typeface="Roboto"/>
                <a:sym typeface="Roboto"/>
              </a:rPr>
              <a:t>Here we can observe that training accuracy &amp; loss is less than validation, this is because of augmentation applied to the training images.</a:t>
            </a:r>
            <a:endParaRPr sz="1500">
              <a:solidFill>
                <a:srgbClr val="0E101A"/>
              </a:solidFill>
              <a:latin typeface="Roboto"/>
              <a:ea typeface="Roboto"/>
              <a:cs typeface="Roboto"/>
              <a:sym typeface="Roboto"/>
            </a:endParaRPr>
          </a:p>
          <a:p>
            <a:pPr indent="0" lvl="0" marL="457200" rtl="0" algn="l">
              <a:lnSpc>
                <a:spcPct val="115000"/>
              </a:lnSpc>
              <a:spcBef>
                <a:spcPts val="1000"/>
              </a:spcBef>
              <a:spcAft>
                <a:spcPts val="0"/>
              </a:spcAft>
              <a:buNone/>
            </a:pPr>
            <a:r>
              <a:t/>
            </a:r>
            <a:endParaRPr sz="1500">
              <a:solidFill>
                <a:srgbClr val="0E101A"/>
              </a:solidFill>
              <a:latin typeface="Roboto"/>
              <a:ea typeface="Roboto"/>
              <a:cs typeface="Roboto"/>
              <a:sym typeface="Roboto"/>
            </a:endParaRPr>
          </a:p>
          <a:p>
            <a:pPr indent="0" lvl="0" marL="457200" rtl="0" algn="l">
              <a:lnSpc>
                <a:spcPct val="115000"/>
              </a:lnSpc>
              <a:spcBef>
                <a:spcPts val="1000"/>
              </a:spcBef>
              <a:spcAft>
                <a:spcPts val="0"/>
              </a:spcAft>
              <a:buNone/>
            </a:pPr>
            <a:r>
              <a:t/>
            </a:r>
            <a:endParaRPr sz="1500">
              <a:latin typeface="Roboto"/>
              <a:ea typeface="Roboto"/>
              <a:cs typeface="Roboto"/>
              <a:sym typeface="Roboto"/>
            </a:endParaRPr>
          </a:p>
          <a:p>
            <a:pPr indent="0" lvl="0" marL="457200" rtl="0" algn="l">
              <a:spcBef>
                <a:spcPts val="1000"/>
              </a:spcBef>
              <a:spcAft>
                <a:spcPts val="1000"/>
              </a:spcAft>
              <a:buNone/>
            </a:pPr>
            <a:r>
              <a:t/>
            </a:r>
            <a:endParaRPr>
              <a:latin typeface="Roboto"/>
              <a:ea typeface="Roboto"/>
              <a:cs typeface="Roboto"/>
              <a:sym typeface="Roboto"/>
            </a:endParaRPr>
          </a:p>
        </p:txBody>
      </p:sp>
      <p:pic>
        <p:nvPicPr>
          <p:cNvPr id="115" name="Google Shape;115;p20"/>
          <p:cNvPicPr preferRelativeResize="0"/>
          <p:nvPr/>
        </p:nvPicPr>
        <p:blipFill>
          <a:blip r:embed="rId3">
            <a:alphaModFix/>
          </a:blip>
          <a:stretch>
            <a:fillRect/>
          </a:stretch>
        </p:blipFill>
        <p:spPr>
          <a:xfrm>
            <a:off x="4817425" y="776975"/>
            <a:ext cx="4033149" cy="42196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 Compilation, Training and Result - 2</a:t>
            </a:r>
            <a:endParaRPr/>
          </a:p>
        </p:txBody>
      </p:sp>
      <p:sp>
        <p:nvSpPr>
          <p:cNvPr id="121" name="Google Shape;121;p21"/>
          <p:cNvSpPr txBox="1"/>
          <p:nvPr>
            <p:ph idx="1" type="body"/>
          </p:nvPr>
        </p:nvSpPr>
        <p:spPr>
          <a:xfrm>
            <a:off x="471900" y="1720600"/>
            <a:ext cx="8222100" cy="3274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0E101A"/>
              </a:buClr>
              <a:buSzPts val="1500"/>
              <a:buChar char="●"/>
            </a:pPr>
            <a:r>
              <a:rPr lang="en" sz="1500">
                <a:solidFill>
                  <a:srgbClr val="0E101A"/>
                </a:solidFill>
              </a:rPr>
              <a:t>For model compilation, we are going to use </a:t>
            </a:r>
            <a:r>
              <a:rPr i="1" lang="en" sz="1500">
                <a:solidFill>
                  <a:srgbClr val="0E101A"/>
                </a:solidFill>
              </a:rPr>
              <a:t>categorical cross-entropy</a:t>
            </a:r>
            <a:r>
              <a:rPr lang="en" sz="1500">
                <a:solidFill>
                  <a:srgbClr val="0E101A"/>
                </a:solidFill>
              </a:rPr>
              <a:t> as loss,</a:t>
            </a:r>
            <a:r>
              <a:rPr i="1" lang="en" sz="1500">
                <a:solidFill>
                  <a:srgbClr val="0E101A"/>
                </a:solidFill>
              </a:rPr>
              <a:t> Adam</a:t>
            </a:r>
            <a:r>
              <a:rPr lang="en" sz="1500">
                <a:solidFill>
                  <a:srgbClr val="0E101A"/>
                </a:solidFill>
              </a:rPr>
              <a:t> optimizer and </a:t>
            </a:r>
            <a:r>
              <a:rPr i="1" lang="en" sz="1500">
                <a:solidFill>
                  <a:srgbClr val="0E101A"/>
                </a:solidFill>
              </a:rPr>
              <a:t>Categorical Accuracy</a:t>
            </a:r>
            <a:r>
              <a:rPr lang="en" sz="1500">
                <a:solidFill>
                  <a:srgbClr val="0E101A"/>
                </a:solidFill>
              </a:rPr>
              <a:t> as metrics.</a:t>
            </a:r>
            <a:endParaRPr sz="1500">
              <a:solidFill>
                <a:srgbClr val="0E101A"/>
              </a:solidFill>
            </a:endParaRPr>
          </a:p>
          <a:p>
            <a:pPr indent="-323850" lvl="0" marL="457200" rtl="0" algn="l">
              <a:spcBef>
                <a:spcPts val="0"/>
              </a:spcBef>
              <a:spcAft>
                <a:spcPts val="0"/>
              </a:spcAft>
              <a:buClr>
                <a:srgbClr val="0E101A"/>
              </a:buClr>
              <a:buSzPts val="1500"/>
              <a:buChar char="●"/>
            </a:pPr>
            <a:r>
              <a:rPr lang="en" sz="1500">
                <a:solidFill>
                  <a:srgbClr val="0E101A"/>
                </a:solidFill>
              </a:rPr>
              <a:t>For this step, we are going to reduce the learning_rate to ‘le-5’.</a:t>
            </a:r>
            <a:endParaRPr sz="1500">
              <a:solidFill>
                <a:srgbClr val="0E101A"/>
              </a:solidFill>
            </a:endParaRPr>
          </a:p>
          <a:p>
            <a:pPr indent="-323850" lvl="0" marL="457200" rtl="0" algn="l">
              <a:spcBef>
                <a:spcPts val="0"/>
              </a:spcBef>
              <a:spcAft>
                <a:spcPts val="0"/>
              </a:spcAft>
              <a:buClr>
                <a:srgbClr val="0E101A"/>
              </a:buClr>
              <a:buSzPts val="1500"/>
              <a:buChar char="●"/>
            </a:pPr>
            <a:r>
              <a:rPr lang="en" sz="1500">
                <a:solidFill>
                  <a:srgbClr val="0E101A"/>
                </a:solidFill>
              </a:rPr>
              <a:t>Early stopping call back is used to monitor val_loss with the patience of 5.</a:t>
            </a:r>
            <a:endParaRPr sz="1500">
              <a:solidFill>
                <a:srgbClr val="0E101A"/>
              </a:solidFill>
            </a:endParaRPr>
          </a:p>
          <a:p>
            <a:pPr indent="-323850" lvl="0" marL="457200" rtl="0" algn="l">
              <a:spcBef>
                <a:spcPts val="0"/>
              </a:spcBef>
              <a:spcAft>
                <a:spcPts val="0"/>
              </a:spcAft>
              <a:buClr>
                <a:srgbClr val="0E101A"/>
              </a:buClr>
              <a:buSzPts val="1500"/>
              <a:buChar char="●"/>
            </a:pPr>
            <a:r>
              <a:rPr lang="en" sz="1500">
                <a:solidFill>
                  <a:srgbClr val="0E101A"/>
                </a:solidFill>
              </a:rPr>
              <a:t>Custom callback is used to stop training if binary_val_accuracy &gt; 0.98.</a:t>
            </a:r>
            <a:endParaRPr sz="1500">
              <a:solidFill>
                <a:srgbClr val="0E101A"/>
              </a:solidFill>
            </a:endParaRPr>
          </a:p>
          <a:p>
            <a:pPr indent="-323850" lvl="0" marL="457200" rtl="0" algn="l">
              <a:spcBef>
                <a:spcPts val="0"/>
              </a:spcBef>
              <a:spcAft>
                <a:spcPts val="0"/>
              </a:spcAft>
              <a:buClr>
                <a:srgbClr val="0E101A"/>
              </a:buClr>
              <a:buSzPts val="1500"/>
              <a:buChar char="●"/>
            </a:pPr>
            <a:r>
              <a:rPr lang="en" sz="1500">
                <a:solidFill>
                  <a:srgbClr val="0E101A"/>
                </a:solidFill>
              </a:rPr>
              <a:t>The model is trained for 20 epochs with batch size as 32.</a:t>
            </a:r>
            <a:endParaRPr sz="1500">
              <a:solidFill>
                <a:srgbClr val="0E101A"/>
              </a:solidFill>
            </a:endParaRPr>
          </a:p>
          <a:p>
            <a:pPr indent="-323850" lvl="0" marL="457200" rtl="0" algn="l">
              <a:spcBef>
                <a:spcPts val="0"/>
              </a:spcBef>
              <a:spcAft>
                <a:spcPts val="0"/>
              </a:spcAft>
              <a:buClr>
                <a:srgbClr val="0E101A"/>
              </a:buClr>
              <a:buSzPts val="1500"/>
              <a:buChar char="●"/>
            </a:pPr>
            <a:r>
              <a:rPr lang="en" sz="1500">
                <a:solidFill>
                  <a:srgbClr val="0E101A"/>
                </a:solidFill>
              </a:rPr>
              <a:t>Model training stop after epochs.</a:t>
            </a:r>
            <a:endParaRPr sz="1500">
              <a:solidFill>
                <a:srgbClr val="0E101A"/>
              </a:solidFill>
            </a:endParaRPr>
          </a:p>
          <a:p>
            <a:pPr indent="-323850" lvl="0" marL="457200" rtl="0" algn="l">
              <a:spcBef>
                <a:spcPts val="0"/>
              </a:spcBef>
              <a:spcAft>
                <a:spcPts val="0"/>
              </a:spcAft>
              <a:buClr>
                <a:srgbClr val="0E101A"/>
              </a:buClr>
              <a:buSzPts val="1500"/>
              <a:buChar char="●"/>
            </a:pPr>
            <a:r>
              <a:rPr lang="en" sz="1500">
                <a:solidFill>
                  <a:srgbClr val="0E101A"/>
                </a:solidFill>
              </a:rPr>
              <a:t>Final Model Results:</a:t>
            </a:r>
            <a:endParaRPr sz="1500">
              <a:solidFill>
                <a:srgbClr val="0E101A"/>
              </a:solidFill>
            </a:endParaRPr>
          </a:p>
          <a:p>
            <a:pPr indent="-323850" lvl="1" marL="914400" rtl="0" algn="l">
              <a:spcBef>
                <a:spcPts val="0"/>
              </a:spcBef>
              <a:spcAft>
                <a:spcPts val="0"/>
              </a:spcAft>
              <a:buClr>
                <a:srgbClr val="0E101A"/>
              </a:buClr>
              <a:buSzPts val="1500"/>
              <a:buChar char="○"/>
            </a:pPr>
            <a:r>
              <a:rPr lang="en" sz="1500">
                <a:solidFill>
                  <a:srgbClr val="0E101A"/>
                </a:solidFill>
              </a:rPr>
              <a:t>Training_loss: </a:t>
            </a:r>
            <a:r>
              <a:rPr lang="en" sz="1500">
                <a:solidFill>
                  <a:srgbClr val="212121"/>
                </a:solidFill>
              </a:rPr>
              <a:t>0.1082</a:t>
            </a:r>
            <a:endParaRPr sz="1500">
              <a:solidFill>
                <a:srgbClr val="0E101A"/>
              </a:solidFill>
            </a:endParaRPr>
          </a:p>
          <a:p>
            <a:pPr indent="-323850" lvl="1" marL="914400" rtl="0" algn="l">
              <a:spcBef>
                <a:spcPts val="0"/>
              </a:spcBef>
              <a:spcAft>
                <a:spcPts val="0"/>
              </a:spcAft>
              <a:buClr>
                <a:srgbClr val="0E101A"/>
              </a:buClr>
              <a:buSzPts val="1500"/>
              <a:buChar char="○"/>
            </a:pPr>
            <a:r>
              <a:rPr lang="en" sz="1500">
                <a:solidFill>
                  <a:srgbClr val="0E101A"/>
                </a:solidFill>
              </a:rPr>
              <a:t>Training_accuracy: 0.9599</a:t>
            </a:r>
            <a:endParaRPr sz="1500">
              <a:solidFill>
                <a:srgbClr val="0E101A"/>
              </a:solidFill>
            </a:endParaRPr>
          </a:p>
          <a:p>
            <a:pPr indent="-323850" lvl="1" marL="914400" rtl="0" algn="l">
              <a:spcBef>
                <a:spcPts val="0"/>
              </a:spcBef>
              <a:spcAft>
                <a:spcPts val="0"/>
              </a:spcAft>
              <a:buClr>
                <a:srgbClr val="0E101A"/>
              </a:buClr>
              <a:buSzPts val="1500"/>
              <a:buChar char="○"/>
            </a:pPr>
            <a:r>
              <a:rPr lang="en" sz="1500">
                <a:solidFill>
                  <a:srgbClr val="0E101A"/>
                </a:solidFill>
              </a:rPr>
              <a:t>Val_loss: 0.1994</a:t>
            </a:r>
            <a:endParaRPr sz="1500">
              <a:solidFill>
                <a:srgbClr val="0E101A"/>
              </a:solidFill>
            </a:endParaRPr>
          </a:p>
          <a:p>
            <a:pPr indent="-323850" lvl="1" marL="914400" rtl="0" algn="l">
              <a:spcBef>
                <a:spcPts val="0"/>
              </a:spcBef>
              <a:spcAft>
                <a:spcPts val="0"/>
              </a:spcAft>
              <a:buClr>
                <a:srgbClr val="0E101A"/>
              </a:buClr>
              <a:buSzPts val="1500"/>
              <a:buChar char="○"/>
            </a:pPr>
            <a:r>
              <a:rPr lang="en" sz="1500">
                <a:solidFill>
                  <a:srgbClr val="0E101A"/>
                </a:solidFill>
              </a:rPr>
              <a:t>Val_accuracy: 0.9287</a:t>
            </a:r>
            <a:endParaRPr sz="1500">
              <a:solidFill>
                <a:srgbClr val="000000"/>
              </a:solidFill>
            </a:endParaRPr>
          </a:p>
          <a:p>
            <a:pPr indent="0" lvl="0" marL="0" rtl="0" algn="l">
              <a:spcBef>
                <a:spcPts val="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